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ibre Baskerville"/>
      <p:regular r:id="rId17"/>
    </p:embeddedFont>
    <p:embeddedFont>
      <p:font typeface="Libre Baskerville"/>
      <p:regular r:id="rId18"/>
    </p:embeddedFont>
    <p:embeddedFont>
      <p:font typeface="Libre Baskerville"/>
      <p:regular r:id="rId19"/>
    </p:embeddedFont>
    <p:embeddedFont>
      <p:font typeface="Libre Baskerville"/>
      <p:regular r:id="rId20"/>
    </p:embeddedFont>
    <p:embeddedFont>
      <p:font typeface="DM Sans"/>
      <p:regular r:id="rId21"/>
    </p:embeddedFont>
    <p:embeddedFont>
      <p:font typeface="DM Sans"/>
      <p:regular r:id="rId22"/>
    </p:embeddedFont>
    <p:embeddedFont>
      <p:font typeface="DM Sans"/>
      <p:regular r:id="rId23"/>
    </p:embeddedFont>
    <p:embeddedFont>
      <p:font typeface="DM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952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Customer Shopping Behavior Analysis</a:t>
            </a:r>
            <a:endParaRPr lang="en-US" sz="3900" dirty="0"/>
          </a:p>
        </p:txBody>
      </p:sp>
      <p:sp>
        <p:nvSpPr>
          <p:cNvPr id="4" name="Text 1"/>
          <p:cNvSpPr/>
          <p:nvPr/>
        </p:nvSpPr>
        <p:spPr>
          <a:xfrm>
            <a:off x="793790" y="440733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This presentation summarizes analysis of 3,900 transactional records to reveal spending patterns, customer segments, product preferences, subscription behavior, and actionable recommendations to guide strategic decisions.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409230" y="342067"/>
            <a:ext cx="6658332" cy="388858"/>
          </a:xfrm>
          <a:prstGeom prst="rect">
            <a:avLst/>
          </a:prstGeom>
          <a:noFill/>
          <a:ln/>
        </p:spPr>
        <p:txBody>
          <a:bodyPr wrap="none" lIns="0" tIns="0" rIns="0" bIns="0" rtlCol="0" anchor="t"/>
          <a:lstStyle/>
          <a:p>
            <a:pPr algn="l" indent="0" marL="0">
              <a:lnSpc>
                <a:spcPts val="3050"/>
              </a:lnSpc>
              <a:buNone/>
            </a:pPr>
            <a:r>
              <a:rPr lang="en-US" sz="2400" dirty="0">
                <a:solidFill>
                  <a:srgbClr val="5C4E3D"/>
                </a:solidFill>
                <a:latin typeface="Libre Baskerville" pitchFamily="34" charset="0"/>
                <a:ea typeface="Libre Baskerville" pitchFamily="34" charset="-122"/>
                <a:cs typeface="Libre Baskerville" pitchFamily="34" charset="-120"/>
              </a:rPr>
              <a:t>Dashboard &amp; Business Recommendations</a:t>
            </a:r>
            <a:endParaRPr lang="en-US" sz="2400" dirty="0"/>
          </a:p>
        </p:txBody>
      </p:sp>
      <p:pic>
        <p:nvPicPr>
          <p:cNvPr id="3" name="Image 0" descr="preencoded.png">    </p:cNvPr>
          <p:cNvPicPr>
            <a:picLocks noChangeAspect="1"/>
          </p:cNvPicPr>
          <p:nvPr/>
        </p:nvPicPr>
        <p:blipFill>
          <a:blip r:embed="rId1"/>
          <a:stretch>
            <a:fillRect/>
          </a:stretch>
        </p:blipFill>
        <p:spPr>
          <a:xfrm>
            <a:off x="2409230" y="886897"/>
            <a:ext cx="7063740" cy="4008120"/>
          </a:xfrm>
          <a:prstGeom prst="rect">
            <a:avLst/>
          </a:prstGeom>
        </p:spPr>
      </p:pic>
      <p:sp>
        <p:nvSpPr>
          <p:cNvPr id="4" name="Shape 1"/>
          <p:cNvSpPr/>
          <p:nvPr/>
        </p:nvSpPr>
        <p:spPr>
          <a:xfrm>
            <a:off x="2409230" y="5169337"/>
            <a:ext cx="2394466" cy="1371838"/>
          </a:xfrm>
          <a:prstGeom prst="roundRect">
            <a:avLst>
              <a:gd name="adj" fmla="val 5332"/>
            </a:avLst>
          </a:prstGeom>
          <a:solidFill>
            <a:srgbClr val="FFFDFA"/>
          </a:solidFill>
          <a:ln/>
        </p:spPr>
      </p:sp>
      <p:sp>
        <p:nvSpPr>
          <p:cNvPr id="5" name="Shape 2"/>
          <p:cNvSpPr/>
          <p:nvPr/>
        </p:nvSpPr>
        <p:spPr>
          <a:xfrm>
            <a:off x="2409230" y="5154097"/>
            <a:ext cx="2394466" cy="60960"/>
          </a:xfrm>
          <a:prstGeom prst="roundRect">
            <a:avLst>
              <a:gd name="adj" fmla="val 85728"/>
            </a:avLst>
          </a:prstGeom>
          <a:solidFill>
            <a:srgbClr val="B88E23"/>
          </a:solidFill>
          <a:ln/>
        </p:spPr>
      </p:sp>
      <p:sp>
        <p:nvSpPr>
          <p:cNvPr id="6" name="Shape 3"/>
          <p:cNvSpPr/>
          <p:nvPr/>
        </p:nvSpPr>
        <p:spPr>
          <a:xfrm>
            <a:off x="3419773" y="4982766"/>
            <a:ext cx="373261" cy="373261"/>
          </a:xfrm>
          <a:prstGeom prst="roundRect">
            <a:avLst>
              <a:gd name="adj" fmla="val 244976"/>
            </a:avLst>
          </a:prstGeom>
          <a:solidFill>
            <a:srgbClr val="B88E23"/>
          </a:solidFill>
          <a:ln/>
        </p:spPr>
      </p:sp>
      <p:sp>
        <p:nvSpPr>
          <p:cNvPr id="7" name="Text 4"/>
          <p:cNvSpPr/>
          <p:nvPr/>
        </p:nvSpPr>
        <p:spPr>
          <a:xfrm>
            <a:off x="2548890" y="5480328"/>
            <a:ext cx="1580793" cy="194310"/>
          </a:xfrm>
          <a:prstGeom prst="rect">
            <a:avLst/>
          </a:prstGeom>
          <a:noFill/>
          <a:ln/>
        </p:spPr>
        <p:txBody>
          <a:bodyPr wrap="none" lIns="0" tIns="0" rIns="0" bIns="0" rtlCol="0" anchor="t"/>
          <a:lstStyle/>
          <a:p>
            <a:pPr algn="l" indent="0" marL="0">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Boost Subscriptions</a:t>
            </a:r>
            <a:endParaRPr lang="en-US" sz="1200" dirty="0"/>
          </a:p>
        </p:txBody>
      </p:sp>
      <p:sp>
        <p:nvSpPr>
          <p:cNvPr id="8" name="Text 5"/>
          <p:cNvSpPr/>
          <p:nvPr/>
        </p:nvSpPr>
        <p:spPr>
          <a:xfrm>
            <a:off x="2548890" y="5721429"/>
            <a:ext cx="2115145" cy="647700"/>
          </a:xfrm>
          <a:prstGeom prst="rect">
            <a:avLst/>
          </a:prstGeom>
          <a:noFill/>
          <a:ln/>
        </p:spPr>
        <p:txBody>
          <a:bodyPr wrap="square" lIns="0" tIns="0" rIns="0" bIns="0" rtlCol="0" anchor="t"/>
          <a:lstStyle/>
          <a:p>
            <a:pPr algn="l" indent="0" marL="0">
              <a:lnSpc>
                <a:spcPts val="1250"/>
              </a:lnSpc>
              <a:buNone/>
            </a:pPr>
            <a:r>
              <a:rPr lang="en-US" sz="950" dirty="0">
                <a:solidFill>
                  <a:srgbClr val="454240"/>
                </a:solidFill>
                <a:latin typeface="DM Sans" pitchFamily="34" charset="0"/>
                <a:ea typeface="DM Sans" pitchFamily="34" charset="-122"/>
                <a:cs typeface="DM Sans" pitchFamily="34" charset="-120"/>
              </a:rPr>
              <a:t>Promote exclusive benefits and targeted offers to increase subscriber conversion and recurring revenue.</a:t>
            </a:r>
            <a:endParaRPr lang="en-US" sz="950" dirty="0"/>
          </a:p>
        </p:txBody>
      </p:sp>
      <p:sp>
        <p:nvSpPr>
          <p:cNvPr id="9" name="Shape 6"/>
          <p:cNvSpPr/>
          <p:nvPr/>
        </p:nvSpPr>
        <p:spPr>
          <a:xfrm>
            <a:off x="4881682" y="5169337"/>
            <a:ext cx="2394466" cy="1371838"/>
          </a:xfrm>
          <a:prstGeom prst="roundRect">
            <a:avLst>
              <a:gd name="adj" fmla="val 5332"/>
            </a:avLst>
          </a:prstGeom>
          <a:solidFill>
            <a:srgbClr val="FFFDFA"/>
          </a:solidFill>
          <a:ln/>
        </p:spPr>
      </p:sp>
      <p:sp>
        <p:nvSpPr>
          <p:cNvPr id="10" name="Shape 7"/>
          <p:cNvSpPr/>
          <p:nvPr/>
        </p:nvSpPr>
        <p:spPr>
          <a:xfrm>
            <a:off x="4881682" y="5154097"/>
            <a:ext cx="2394466" cy="60960"/>
          </a:xfrm>
          <a:prstGeom prst="roundRect">
            <a:avLst>
              <a:gd name="adj" fmla="val 85728"/>
            </a:avLst>
          </a:prstGeom>
          <a:solidFill>
            <a:srgbClr val="B88E23"/>
          </a:solidFill>
          <a:ln/>
        </p:spPr>
      </p:sp>
      <p:sp>
        <p:nvSpPr>
          <p:cNvPr id="11" name="Shape 8"/>
          <p:cNvSpPr/>
          <p:nvPr/>
        </p:nvSpPr>
        <p:spPr>
          <a:xfrm>
            <a:off x="5892225" y="4982766"/>
            <a:ext cx="373261" cy="373261"/>
          </a:xfrm>
          <a:prstGeom prst="roundRect">
            <a:avLst>
              <a:gd name="adj" fmla="val 244976"/>
            </a:avLst>
          </a:prstGeom>
          <a:solidFill>
            <a:srgbClr val="B88E23"/>
          </a:solidFill>
          <a:ln/>
        </p:spPr>
      </p:sp>
      <p:sp>
        <p:nvSpPr>
          <p:cNvPr id="12" name="Text 9"/>
          <p:cNvSpPr/>
          <p:nvPr/>
        </p:nvSpPr>
        <p:spPr>
          <a:xfrm>
            <a:off x="5021342" y="5480328"/>
            <a:ext cx="2115145" cy="388620"/>
          </a:xfrm>
          <a:prstGeom prst="rect">
            <a:avLst/>
          </a:prstGeom>
          <a:noFill/>
          <a:ln/>
        </p:spPr>
        <p:txBody>
          <a:bodyPr wrap="square" lIns="0" tIns="0" rIns="0" bIns="0" rtlCol="0" anchor="t"/>
          <a:lstStyle/>
          <a:p>
            <a:pPr algn="l" indent="0" marL="0">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Customer Loyalty Programs</a:t>
            </a:r>
            <a:endParaRPr lang="en-US" sz="1200" dirty="0"/>
          </a:p>
        </p:txBody>
      </p:sp>
      <p:sp>
        <p:nvSpPr>
          <p:cNvPr id="13" name="Text 10"/>
          <p:cNvSpPr/>
          <p:nvPr/>
        </p:nvSpPr>
        <p:spPr>
          <a:xfrm>
            <a:off x="5021342" y="5915739"/>
            <a:ext cx="2115145" cy="485775"/>
          </a:xfrm>
          <a:prstGeom prst="rect">
            <a:avLst/>
          </a:prstGeom>
          <a:noFill/>
          <a:ln/>
        </p:spPr>
        <p:txBody>
          <a:bodyPr wrap="square" lIns="0" tIns="0" rIns="0" bIns="0" rtlCol="0" anchor="t"/>
          <a:lstStyle/>
          <a:p>
            <a:pPr algn="l" indent="0" marL="0">
              <a:lnSpc>
                <a:spcPts val="1250"/>
              </a:lnSpc>
              <a:buNone/>
            </a:pPr>
            <a:r>
              <a:rPr lang="en-US" sz="950" dirty="0">
                <a:solidFill>
                  <a:srgbClr val="454240"/>
                </a:solidFill>
                <a:latin typeface="DM Sans" pitchFamily="34" charset="0"/>
                <a:ea typeface="DM Sans" pitchFamily="34" charset="-122"/>
                <a:cs typeface="DM Sans" pitchFamily="34" charset="-120"/>
              </a:rPr>
              <a:t>Reward repeat buyers to move them into the Loyal segment and increase lifetime value.</a:t>
            </a:r>
            <a:endParaRPr lang="en-US" sz="950" dirty="0"/>
          </a:p>
        </p:txBody>
      </p:sp>
      <p:sp>
        <p:nvSpPr>
          <p:cNvPr id="14" name="Shape 11"/>
          <p:cNvSpPr/>
          <p:nvPr/>
        </p:nvSpPr>
        <p:spPr>
          <a:xfrm>
            <a:off x="7354133" y="5169337"/>
            <a:ext cx="2394466" cy="1371838"/>
          </a:xfrm>
          <a:prstGeom prst="roundRect">
            <a:avLst>
              <a:gd name="adj" fmla="val 5332"/>
            </a:avLst>
          </a:prstGeom>
          <a:solidFill>
            <a:srgbClr val="FFFDFA"/>
          </a:solidFill>
          <a:ln/>
        </p:spPr>
      </p:sp>
      <p:sp>
        <p:nvSpPr>
          <p:cNvPr id="15" name="Shape 12"/>
          <p:cNvSpPr/>
          <p:nvPr/>
        </p:nvSpPr>
        <p:spPr>
          <a:xfrm>
            <a:off x="7354133" y="5154097"/>
            <a:ext cx="2394466" cy="60960"/>
          </a:xfrm>
          <a:prstGeom prst="roundRect">
            <a:avLst>
              <a:gd name="adj" fmla="val 85728"/>
            </a:avLst>
          </a:prstGeom>
          <a:solidFill>
            <a:srgbClr val="B88E23"/>
          </a:solidFill>
          <a:ln/>
        </p:spPr>
      </p:sp>
      <p:sp>
        <p:nvSpPr>
          <p:cNvPr id="16" name="Shape 13"/>
          <p:cNvSpPr/>
          <p:nvPr/>
        </p:nvSpPr>
        <p:spPr>
          <a:xfrm>
            <a:off x="8364676" y="4982766"/>
            <a:ext cx="373261" cy="373261"/>
          </a:xfrm>
          <a:prstGeom prst="roundRect">
            <a:avLst>
              <a:gd name="adj" fmla="val 244976"/>
            </a:avLst>
          </a:prstGeom>
          <a:solidFill>
            <a:srgbClr val="B88E23"/>
          </a:solidFill>
          <a:ln/>
        </p:spPr>
      </p:sp>
      <p:sp>
        <p:nvSpPr>
          <p:cNvPr id="17" name="Text 14"/>
          <p:cNvSpPr/>
          <p:nvPr/>
        </p:nvSpPr>
        <p:spPr>
          <a:xfrm>
            <a:off x="7493794" y="5480328"/>
            <a:ext cx="1867257" cy="194310"/>
          </a:xfrm>
          <a:prstGeom prst="rect">
            <a:avLst/>
          </a:prstGeom>
          <a:noFill/>
          <a:ln/>
        </p:spPr>
        <p:txBody>
          <a:bodyPr wrap="none" lIns="0" tIns="0" rIns="0" bIns="0" rtlCol="0" anchor="t"/>
          <a:lstStyle/>
          <a:p>
            <a:pPr algn="l" indent="0" marL="0">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Review Discount Policy</a:t>
            </a:r>
            <a:endParaRPr lang="en-US" sz="1200" dirty="0"/>
          </a:p>
        </p:txBody>
      </p:sp>
      <p:sp>
        <p:nvSpPr>
          <p:cNvPr id="18" name="Text 15"/>
          <p:cNvSpPr/>
          <p:nvPr/>
        </p:nvSpPr>
        <p:spPr>
          <a:xfrm>
            <a:off x="7493794" y="5721429"/>
            <a:ext cx="2115145" cy="647700"/>
          </a:xfrm>
          <a:prstGeom prst="rect">
            <a:avLst/>
          </a:prstGeom>
          <a:noFill/>
          <a:ln/>
        </p:spPr>
        <p:txBody>
          <a:bodyPr wrap="square" lIns="0" tIns="0" rIns="0" bIns="0" rtlCol="0" anchor="t"/>
          <a:lstStyle/>
          <a:p>
            <a:pPr algn="l" indent="0" marL="0">
              <a:lnSpc>
                <a:spcPts val="1250"/>
              </a:lnSpc>
              <a:buNone/>
            </a:pPr>
            <a:r>
              <a:rPr lang="en-US" sz="950" dirty="0">
                <a:solidFill>
                  <a:srgbClr val="454240"/>
                </a:solidFill>
                <a:latin typeface="DM Sans" pitchFamily="34" charset="0"/>
                <a:ea typeface="DM Sans" pitchFamily="34" charset="-122"/>
                <a:cs typeface="DM Sans" pitchFamily="34" charset="-120"/>
              </a:rPr>
              <a:t>Balance promotional activity with margin control—prioritize discounts on high-margin or high-conversion SKUs.</a:t>
            </a:r>
            <a:endParaRPr lang="en-US" sz="950" dirty="0"/>
          </a:p>
        </p:txBody>
      </p:sp>
      <p:sp>
        <p:nvSpPr>
          <p:cNvPr id="19" name="Shape 16"/>
          <p:cNvSpPr/>
          <p:nvPr/>
        </p:nvSpPr>
        <p:spPr>
          <a:xfrm>
            <a:off x="9826585" y="5169337"/>
            <a:ext cx="2394585" cy="1371838"/>
          </a:xfrm>
          <a:prstGeom prst="roundRect">
            <a:avLst>
              <a:gd name="adj" fmla="val 5332"/>
            </a:avLst>
          </a:prstGeom>
          <a:solidFill>
            <a:srgbClr val="FFFDFA"/>
          </a:solidFill>
          <a:ln/>
        </p:spPr>
      </p:sp>
      <p:sp>
        <p:nvSpPr>
          <p:cNvPr id="20" name="Shape 17"/>
          <p:cNvSpPr/>
          <p:nvPr/>
        </p:nvSpPr>
        <p:spPr>
          <a:xfrm>
            <a:off x="9826585" y="5154097"/>
            <a:ext cx="2394585" cy="60960"/>
          </a:xfrm>
          <a:prstGeom prst="roundRect">
            <a:avLst>
              <a:gd name="adj" fmla="val 85728"/>
            </a:avLst>
          </a:prstGeom>
          <a:solidFill>
            <a:srgbClr val="B88E23"/>
          </a:solidFill>
          <a:ln/>
        </p:spPr>
      </p:sp>
      <p:sp>
        <p:nvSpPr>
          <p:cNvPr id="21" name="Shape 18"/>
          <p:cNvSpPr/>
          <p:nvPr/>
        </p:nvSpPr>
        <p:spPr>
          <a:xfrm>
            <a:off x="10837247" y="4982766"/>
            <a:ext cx="373261" cy="373261"/>
          </a:xfrm>
          <a:prstGeom prst="roundRect">
            <a:avLst>
              <a:gd name="adj" fmla="val 244976"/>
            </a:avLst>
          </a:prstGeom>
          <a:solidFill>
            <a:srgbClr val="B88E23"/>
          </a:solidFill>
          <a:ln/>
        </p:spPr>
      </p:sp>
      <p:sp>
        <p:nvSpPr>
          <p:cNvPr id="22" name="Text 19"/>
          <p:cNvSpPr/>
          <p:nvPr/>
        </p:nvSpPr>
        <p:spPr>
          <a:xfrm>
            <a:off x="9966246" y="5480328"/>
            <a:ext cx="1578292" cy="194310"/>
          </a:xfrm>
          <a:prstGeom prst="rect">
            <a:avLst/>
          </a:prstGeom>
          <a:noFill/>
          <a:ln/>
        </p:spPr>
        <p:txBody>
          <a:bodyPr wrap="none" lIns="0" tIns="0" rIns="0" bIns="0" rtlCol="0" anchor="t"/>
          <a:lstStyle/>
          <a:p>
            <a:pPr algn="l" indent="0" marL="0">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Product Positioning</a:t>
            </a:r>
            <a:endParaRPr lang="en-US" sz="1200" dirty="0"/>
          </a:p>
        </p:txBody>
      </p:sp>
      <p:sp>
        <p:nvSpPr>
          <p:cNvPr id="23" name="Text 20"/>
          <p:cNvSpPr/>
          <p:nvPr/>
        </p:nvSpPr>
        <p:spPr>
          <a:xfrm>
            <a:off x="9966246" y="5721429"/>
            <a:ext cx="2115264" cy="647700"/>
          </a:xfrm>
          <a:prstGeom prst="rect">
            <a:avLst/>
          </a:prstGeom>
          <a:noFill/>
          <a:ln/>
        </p:spPr>
        <p:txBody>
          <a:bodyPr wrap="square" lIns="0" tIns="0" rIns="0" bIns="0" rtlCol="0" anchor="t"/>
          <a:lstStyle/>
          <a:p>
            <a:pPr algn="l" indent="0" marL="0">
              <a:lnSpc>
                <a:spcPts val="1250"/>
              </a:lnSpc>
              <a:buNone/>
            </a:pPr>
            <a:r>
              <a:rPr lang="en-US" sz="950" dirty="0">
                <a:solidFill>
                  <a:srgbClr val="454240"/>
                </a:solidFill>
                <a:latin typeface="DM Sans" pitchFamily="34" charset="0"/>
                <a:ea typeface="DM Sans" pitchFamily="34" charset="-122"/>
                <a:cs typeface="DM Sans" pitchFamily="34" charset="-120"/>
              </a:rPr>
              <a:t>Feature top-rated and best-selling items (Gloves, Sandals, Blouse, Jacket) in campaigns and homepage merchandising.</a:t>
            </a:r>
            <a:endParaRPr lang="en-US" sz="950" dirty="0"/>
          </a:p>
        </p:txBody>
      </p:sp>
      <p:sp>
        <p:nvSpPr>
          <p:cNvPr id="24" name="Shape 21"/>
          <p:cNvSpPr/>
          <p:nvPr/>
        </p:nvSpPr>
        <p:spPr>
          <a:xfrm>
            <a:off x="2409230" y="6805732"/>
            <a:ext cx="9811941" cy="853678"/>
          </a:xfrm>
          <a:prstGeom prst="roundRect">
            <a:avLst>
              <a:gd name="adj" fmla="val 8569"/>
            </a:avLst>
          </a:prstGeom>
          <a:solidFill>
            <a:srgbClr val="FFFDFA"/>
          </a:solidFill>
          <a:ln/>
        </p:spPr>
      </p:sp>
      <p:sp>
        <p:nvSpPr>
          <p:cNvPr id="25" name="Shape 22"/>
          <p:cNvSpPr/>
          <p:nvPr/>
        </p:nvSpPr>
        <p:spPr>
          <a:xfrm>
            <a:off x="2409230" y="6790492"/>
            <a:ext cx="9811941" cy="60960"/>
          </a:xfrm>
          <a:prstGeom prst="roundRect">
            <a:avLst>
              <a:gd name="adj" fmla="val 85728"/>
            </a:avLst>
          </a:prstGeom>
          <a:solidFill>
            <a:srgbClr val="B88E23"/>
          </a:solidFill>
          <a:ln/>
        </p:spPr>
      </p:sp>
      <p:sp>
        <p:nvSpPr>
          <p:cNvPr id="26" name="Shape 23"/>
          <p:cNvSpPr/>
          <p:nvPr/>
        </p:nvSpPr>
        <p:spPr>
          <a:xfrm>
            <a:off x="7128570" y="6619161"/>
            <a:ext cx="373261" cy="373261"/>
          </a:xfrm>
          <a:prstGeom prst="roundRect">
            <a:avLst>
              <a:gd name="adj" fmla="val 244976"/>
            </a:avLst>
          </a:prstGeom>
          <a:solidFill>
            <a:srgbClr val="B88E23"/>
          </a:solidFill>
          <a:ln/>
        </p:spPr>
      </p:sp>
      <p:sp>
        <p:nvSpPr>
          <p:cNvPr id="27" name="Text 24"/>
          <p:cNvSpPr/>
          <p:nvPr/>
        </p:nvSpPr>
        <p:spPr>
          <a:xfrm>
            <a:off x="2548890" y="7116723"/>
            <a:ext cx="1569006" cy="194310"/>
          </a:xfrm>
          <a:prstGeom prst="rect">
            <a:avLst/>
          </a:prstGeom>
          <a:noFill/>
          <a:ln/>
        </p:spPr>
        <p:txBody>
          <a:bodyPr wrap="none" lIns="0" tIns="0" rIns="0" bIns="0" rtlCol="0" anchor="t"/>
          <a:lstStyle/>
          <a:p>
            <a:pPr algn="l" indent="0" marL="0">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Targeted Marketing</a:t>
            </a:r>
            <a:endParaRPr lang="en-US" sz="1200" dirty="0"/>
          </a:p>
        </p:txBody>
      </p:sp>
      <p:sp>
        <p:nvSpPr>
          <p:cNvPr id="28" name="Text 25"/>
          <p:cNvSpPr/>
          <p:nvPr/>
        </p:nvSpPr>
        <p:spPr>
          <a:xfrm>
            <a:off x="2548890" y="7357824"/>
            <a:ext cx="9532620" cy="161925"/>
          </a:xfrm>
          <a:prstGeom prst="rect">
            <a:avLst/>
          </a:prstGeom>
          <a:noFill/>
          <a:ln/>
        </p:spPr>
        <p:txBody>
          <a:bodyPr wrap="none" lIns="0" tIns="0" rIns="0" bIns="0" rtlCol="0" anchor="t"/>
          <a:lstStyle/>
          <a:p>
            <a:pPr algn="l" indent="0" marL="0">
              <a:lnSpc>
                <a:spcPts val="1250"/>
              </a:lnSpc>
              <a:buNone/>
            </a:pPr>
            <a:r>
              <a:rPr lang="en-US" sz="950" dirty="0">
                <a:solidFill>
                  <a:srgbClr val="454240"/>
                </a:solidFill>
                <a:latin typeface="DM Sans" pitchFamily="34" charset="0"/>
                <a:ea typeface="DM Sans" pitchFamily="34" charset="-122"/>
                <a:cs typeface="DM Sans" pitchFamily="34" charset="-120"/>
              </a:rPr>
              <a:t>Focus on high-revenue age groups and express-shipping customers with personalized creatives and offers.</a:t>
            </a:r>
            <a:endParaRPr lang="en-US" sz="950" dirty="0"/>
          </a:p>
        </p:txBody>
      </p:sp>
      <p:sp>
        <p:nvSpPr>
          <p:cNvPr id="29" name="Text 26"/>
          <p:cNvSpPr/>
          <p:nvPr/>
        </p:nvSpPr>
        <p:spPr>
          <a:xfrm>
            <a:off x="2409230" y="7747159"/>
            <a:ext cx="9811941" cy="161925"/>
          </a:xfrm>
          <a:prstGeom prst="rect">
            <a:avLst/>
          </a:prstGeom>
          <a:noFill/>
          <a:ln/>
        </p:spPr>
        <p:txBody>
          <a:bodyPr wrap="none" lIns="0" tIns="0" rIns="0" bIns="0" rtlCol="0" anchor="t"/>
          <a:lstStyle/>
          <a:p>
            <a:pPr algn="l" indent="0" marL="0">
              <a:lnSpc>
                <a:spcPts val="1250"/>
              </a:lnSpc>
              <a:buNone/>
            </a:pPr>
            <a:r>
              <a:rPr lang="en-US" sz="950" dirty="0">
                <a:solidFill>
                  <a:srgbClr val="454240"/>
                </a:solidFill>
                <a:latin typeface="DM Sans" pitchFamily="34" charset="0"/>
                <a:ea typeface="DM Sans" pitchFamily="34" charset="-122"/>
                <a:cs typeface="DM Sans" pitchFamily="34" charset="-120"/>
              </a:rPr>
              <a:t>Next steps: refine segmentation models, A/B test subscription incentives, and operationalize dashboard KPIs for weekly monitoring.</a:t>
            </a:r>
            <a:endParaRPr lang="en-US" sz="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20854"/>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Project Overview</a:t>
            </a:r>
            <a:endParaRPr lang="en-US" sz="3900" dirty="0"/>
          </a:p>
        </p:txBody>
      </p:sp>
      <p:sp>
        <p:nvSpPr>
          <p:cNvPr id="4" name="Text 1"/>
          <p:cNvSpPr/>
          <p:nvPr/>
        </p:nvSpPr>
        <p:spPr>
          <a:xfrm>
            <a:off x="6280190" y="3938588"/>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This project analyzes customer shopping behavior using transactional data from 3,900 purchases across multiple product categories. The objective is to uncover insights into spending patterns, customer segments, product preferences, and subscription behavior to inform strategy and priority actions.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443401"/>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Dataset Summary</a:t>
            </a:r>
            <a:endParaRPr lang="en-US" sz="3900" dirty="0"/>
          </a:p>
        </p:txBody>
      </p:sp>
      <p:sp>
        <p:nvSpPr>
          <p:cNvPr id="3" name="Text 1"/>
          <p:cNvSpPr/>
          <p:nvPr/>
        </p:nvSpPr>
        <p:spPr>
          <a:xfrm>
            <a:off x="793790" y="3460313"/>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dataset contains 3,900 rows and 18 columns including demographics (age, gender, location, subscription status), purchase details (item, category, amount, season, size, color), and behavior fields (discount applied, promo code, previous purchases, purchase frequency, review rating, shipping type). There are 37 missing values in the Review Rating column.</a:t>
            </a:r>
            <a:endParaRPr lang="en-US" sz="1550" dirty="0"/>
          </a:p>
        </p:txBody>
      </p:sp>
      <p:pic>
        <p:nvPicPr>
          <p:cNvPr id="4" name="Image 0" descr="preencoded.png">    </p:cNvPr>
          <p:cNvPicPr>
            <a:picLocks noChangeAspect="1"/>
          </p:cNvPicPr>
          <p:nvPr/>
        </p:nvPicPr>
        <p:blipFill>
          <a:blip r:embed="rId1"/>
          <a:stretch>
            <a:fillRect/>
          </a:stretch>
        </p:blipFill>
        <p:spPr>
          <a:xfrm>
            <a:off x="793790" y="4636175"/>
            <a:ext cx="919996" cy="1149906"/>
          </a:xfrm>
          <a:prstGeom prst="rect">
            <a:avLst/>
          </a:prstGeom>
        </p:spPr>
      </p:pic>
      <p:sp>
        <p:nvSpPr>
          <p:cNvPr id="5" name="Text 2"/>
          <p:cNvSpPr/>
          <p:nvPr/>
        </p:nvSpPr>
        <p:spPr>
          <a:xfrm>
            <a:off x="1961793" y="463617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Rows &amp; Columns</a:t>
            </a:r>
            <a:endParaRPr lang="en-US" sz="1950" dirty="0"/>
          </a:p>
        </p:txBody>
      </p:sp>
      <p:sp>
        <p:nvSpPr>
          <p:cNvPr id="6" name="Text 3"/>
          <p:cNvSpPr/>
          <p:nvPr/>
        </p:nvSpPr>
        <p:spPr>
          <a:xfrm>
            <a:off x="1961793" y="5065395"/>
            <a:ext cx="3014186"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3,900 rows × 18 columns</a:t>
            </a:r>
            <a:endParaRPr lang="en-US" sz="1550" dirty="0"/>
          </a:p>
        </p:txBody>
      </p:sp>
      <p:pic>
        <p:nvPicPr>
          <p:cNvPr id="7" name="Image 1" descr="preencoded.png">    </p:cNvPr>
          <p:cNvPicPr>
            <a:picLocks noChangeAspect="1"/>
          </p:cNvPicPr>
          <p:nvPr/>
        </p:nvPicPr>
        <p:blipFill>
          <a:blip r:embed="rId2"/>
          <a:stretch>
            <a:fillRect/>
          </a:stretch>
        </p:blipFill>
        <p:spPr>
          <a:xfrm>
            <a:off x="5223986" y="4636175"/>
            <a:ext cx="919996" cy="1149906"/>
          </a:xfrm>
          <a:prstGeom prst="rect">
            <a:avLst/>
          </a:prstGeom>
        </p:spPr>
      </p:pic>
      <p:sp>
        <p:nvSpPr>
          <p:cNvPr id="8" name="Text 4"/>
          <p:cNvSpPr/>
          <p:nvPr/>
        </p:nvSpPr>
        <p:spPr>
          <a:xfrm>
            <a:off x="6391989" y="463617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Key Features</a:t>
            </a:r>
            <a:endParaRPr lang="en-US" sz="1950" dirty="0"/>
          </a:p>
        </p:txBody>
      </p:sp>
      <p:sp>
        <p:nvSpPr>
          <p:cNvPr id="9" name="Text 5"/>
          <p:cNvSpPr/>
          <p:nvPr/>
        </p:nvSpPr>
        <p:spPr>
          <a:xfrm>
            <a:off x="6391989" y="5065395"/>
            <a:ext cx="3014305"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Demographics, purchase details, and shopping behavior fields</a:t>
            </a:r>
            <a:endParaRPr lang="en-US" sz="1550" dirty="0"/>
          </a:p>
        </p:txBody>
      </p:sp>
      <p:pic>
        <p:nvPicPr>
          <p:cNvPr id="10" name="Image 2" descr="preencoded.png">    </p:cNvPr>
          <p:cNvPicPr>
            <a:picLocks noChangeAspect="1"/>
          </p:cNvPicPr>
          <p:nvPr/>
        </p:nvPicPr>
        <p:blipFill>
          <a:blip r:embed="rId3"/>
          <a:stretch>
            <a:fillRect/>
          </a:stretch>
        </p:blipFill>
        <p:spPr>
          <a:xfrm>
            <a:off x="9654302" y="4636175"/>
            <a:ext cx="919996" cy="1149906"/>
          </a:xfrm>
          <a:prstGeom prst="rect">
            <a:avLst/>
          </a:prstGeom>
        </p:spPr>
      </p:pic>
      <p:sp>
        <p:nvSpPr>
          <p:cNvPr id="11" name="Text 6"/>
          <p:cNvSpPr/>
          <p:nvPr/>
        </p:nvSpPr>
        <p:spPr>
          <a:xfrm>
            <a:off x="10822305" y="463617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Missing Data</a:t>
            </a:r>
            <a:endParaRPr lang="en-US" sz="1950" dirty="0"/>
          </a:p>
        </p:txBody>
      </p:sp>
      <p:sp>
        <p:nvSpPr>
          <p:cNvPr id="12" name="Text 7"/>
          <p:cNvSpPr/>
          <p:nvPr/>
        </p:nvSpPr>
        <p:spPr>
          <a:xfrm>
            <a:off x="10822305" y="5065395"/>
            <a:ext cx="3014305"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37 nulls in Review Rating; handled in preprocessing</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70848"/>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Exploratory Data Analysis (Python)</a:t>
            </a:r>
            <a:endParaRPr lang="en-US" sz="3900" dirty="0"/>
          </a:p>
        </p:txBody>
      </p:sp>
      <p:sp>
        <p:nvSpPr>
          <p:cNvPr id="4" name="Text 1"/>
          <p:cNvSpPr/>
          <p:nvPr/>
        </p:nvSpPr>
        <p:spPr>
          <a:xfrm>
            <a:off x="793790" y="2608659"/>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Data preparation and cleaning steps in Python included: loading with pandas, initial exploration via df.info() and describe(), median imputation for missing review ratings by product category, and renaming columns to snake_case for clarity.</a:t>
            </a:r>
            <a:endParaRPr lang="en-US" sz="1550" dirty="0"/>
          </a:p>
        </p:txBody>
      </p:sp>
      <p:sp>
        <p:nvSpPr>
          <p:cNvPr id="5" name="Shape 2"/>
          <p:cNvSpPr/>
          <p:nvPr/>
        </p:nvSpPr>
        <p:spPr>
          <a:xfrm>
            <a:off x="793790" y="4102060"/>
            <a:ext cx="2386489" cy="3056573"/>
          </a:xfrm>
          <a:prstGeom prst="roundRect">
            <a:avLst>
              <a:gd name="adj" fmla="val 3493"/>
            </a:avLst>
          </a:prstGeom>
          <a:solidFill>
            <a:srgbClr val="F7EDD4"/>
          </a:solidFill>
          <a:ln w="7620">
            <a:solidFill>
              <a:srgbClr val="DDD3BA"/>
            </a:solidFill>
            <a:prstDash val="solid"/>
          </a:ln>
        </p:spPr>
      </p:sp>
      <p:sp>
        <p:nvSpPr>
          <p:cNvPr id="6" name="Text 3"/>
          <p:cNvSpPr/>
          <p:nvPr/>
        </p:nvSpPr>
        <p:spPr>
          <a:xfrm>
            <a:off x="999768" y="4308038"/>
            <a:ext cx="1974532" cy="620316"/>
          </a:xfrm>
          <a:prstGeom prst="rect">
            <a:avLst/>
          </a:prstGeom>
          <a:noFill/>
          <a:ln/>
        </p:spPr>
        <p:txBody>
          <a:bodyPr wrap="squar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Feature Engineering</a:t>
            </a:r>
            <a:endParaRPr lang="en-US" sz="1950" dirty="0"/>
          </a:p>
        </p:txBody>
      </p:sp>
      <p:sp>
        <p:nvSpPr>
          <p:cNvPr id="7" name="Text 4"/>
          <p:cNvSpPr/>
          <p:nvPr/>
        </p:nvSpPr>
        <p:spPr>
          <a:xfrm>
            <a:off x="999768" y="5047417"/>
            <a:ext cx="1974532" cy="158769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Created age_group bins and purchase_frequency_days from timestamps.</a:t>
            </a:r>
            <a:endParaRPr lang="en-US" sz="1550" dirty="0"/>
          </a:p>
        </p:txBody>
      </p:sp>
      <p:sp>
        <p:nvSpPr>
          <p:cNvPr id="8" name="Shape 5"/>
          <p:cNvSpPr/>
          <p:nvPr/>
        </p:nvSpPr>
        <p:spPr>
          <a:xfrm>
            <a:off x="3378637" y="4102060"/>
            <a:ext cx="2386608" cy="3056573"/>
          </a:xfrm>
          <a:prstGeom prst="roundRect">
            <a:avLst>
              <a:gd name="adj" fmla="val 3493"/>
            </a:avLst>
          </a:prstGeom>
          <a:solidFill>
            <a:srgbClr val="F7EDD4"/>
          </a:solidFill>
          <a:ln w="7620">
            <a:solidFill>
              <a:srgbClr val="DDD3BA"/>
            </a:solidFill>
            <a:prstDash val="solid"/>
          </a:ln>
        </p:spPr>
      </p:sp>
      <p:sp>
        <p:nvSpPr>
          <p:cNvPr id="9" name="Text 6"/>
          <p:cNvSpPr/>
          <p:nvPr/>
        </p:nvSpPr>
        <p:spPr>
          <a:xfrm>
            <a:off x="3584615" y="4308038"/>
            <a:ext cx="1974652" cy="620316"/>
          </a:xfrm>
          <a:prstGeom prst="rect">
            <a:avLst/>
          </a:prstGeom>
          <a:noFill/>
          <a:ln/>
        </p:spPr>
        <p:txBody>
          <a:bodyPr wrap="squar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Redundancy Check</a:t>
            </a:r>
            <a:endParaRPr lang="en-US" sz="1950" dirty="0"/>
          </a:p>
        </p:txBody>
      </p:sp>
      <p:sp>
        <p:nvSpPr>
          <p:cNvPr id="10" name="Text 7"/>
          <p:cNvSpPr/>
          <p:nvPr/>
        </p:nvSpPr>
        <p:spPr>
          <a:xfrm>
            <a:off x="3584615" y="5047417"/>
            <a:ext cx="1974652" cy="190523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Verified discount_applied vs promo_code_used; dropped promo_code_used as redundant.</a:t>
            </a:r>
            <a:endParaRPr lang="en-US" sz="1550" dirty="0"/>
          </a:p>
        </p:txBody>
      </p:sp>
      <p:sp>
        <p:nvSpPr>
          <p:cNvPr id="11" name="Shape 8"/>
          <p:cNvSpPr/>
          <p:nvPr/>
        </p:nvSpPr>
        <p:spPr>
          <a:xfrm>
            <a:off x="5963603" y="4102060"/>
            <a:ext cx="2386608" cy="3056573"/>
          </a:xfrm>
          <a:prstGeom prst="roundRect">
            <a:avLst>
              <a:gd name="adj" fmla="val 3493"/>
            </a:avLst>
          </a:prstGeom>
          <a:solidFill>
            <a:srgbClr val="F7EDD4"/>
          </a:solidFill>
          <a:ln w="7620">
            <a:solidFill>
              <a:srgbClr val="DDD3BA"/>
            </a:solidFill>
            <a:prstDash val="solid"/>
          </a:ln>
        </p:spPr>
      </p:sp>
      <p:sp>
        <p:nvSpPr>
          <p:cNvPr id="12" name="Text 9"/>
          <p:cNvSpPr/>
          <p:nvPr/>
        </p:nvSpPr>
        <p:spPr>
          <a:xfrm>
            <a:off x="6169581" y="4308038"/>
            <a:ext cx="1974652" cy="620316"/>
          </a:xfrm>
          <a:prstGeom prst="rect">
            <a:avLst/>
          </a:prstGeom>
          <a:noFill/>
          <a:ln/>
        </p:spPr>
        <p:txBody>
          <a:bodyPr wrap="squar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Database Integration</a:t>
            </a:r>
            <a:endParaRPr lang="en-US" sz="1950" dirty="0"/>
          </a:p>
        </p:txBody>
      </p:sp>
      <p:sp>
        <p:nvSpPr>
          <p:cNvPr id="13" name="Text 10"/>
          <p:cNvSpPr/>
          <p:nvPr/>
        </p:nvSpPr>
        <p:spPr>
          <a:xfrm>
            <a:off x="6169581" y="5047417"/>
            <a:ext cx="1974652"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Loaded cleaned DataFrame into PostgreSQL for SQL analysis.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952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Revenue &amp; Gender Insights (SQL)</a:t>
            </a:r>
            <a:endParaRPr lang="en-US" sz="3900" dirty="0"/>
          </a:p>
        </p:txBody>
      </p:sp>
      <p:sp>
        <p:nvSpPr>
          <p:cNvPr id="4" name="Text 1"/>
          <p:cNvSpPr/>
          <p:nvPr/>
        </p:nvSpPr>
        <p:spPr>
          <a:xfrm>
            <a:off x="793790" y="440733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Comparative revenue by gender shows Male customers generated $157,890 and Female customers generated $75,191. This sizable gap suggests differences in purchase frequency, basket size, or product mix that warrant targeted study.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816060" y="387191"/>
            <a:ext cx="9596318" cy="435888"/>
          </a:xfrm>
          <a:prstGeom prst="rect">
            <a:avLst/>
          </a:prstGeom>
          <a:noFill/>
          <a:ln/>
        </p:spPr>
        <p:txBody>
          <a:bodyPr wrap="none" lIns="0" tIns="0" rIns="0" bIns="0" rtlCol="0" anchor="t"/>
          <a:lstStyle/>
          <a:p>
            <a:pPr algn="l" indent="0" marL="0">
              <a:lnSpc>
                <a:spcPts val="3400"/>
              </a:lnSpc>
              <a:buNone/>
            </a:pPr>
            <a:r>
              <a:rPr lang="en-US" sz="2700" dirty="0">
                <a:solidFill>
                  <a:srgbClr val="5C4E3D"/>
                </a:solidFill>
                <a:latin typeface="Libre Baskerville" pitchFamily="34" charset="0"/>
                <a:ea typeface="Libre Baskerville" pitchFamily="34" charset="-122"/>
                <a:cs typeface="Libre Baskerville" pitchFamily="34" charset="-120"/>
              </a:rPr>
              <a:t>High-Spending Discount Users &amp; Top-Rated Products</a:t>
            </a:r>
            <a:endParaRPr lang="en-US" sz="2700" dirty="0"/>
          </a:p>
        </p:txBody>
      </p:sp>
      <p:sp>
        <p:nvSpPr>
          <p:cNvPr id="3" name="Text 1"/>
          <p:cNvSpPr/>
          <p:nvPr/>
        </p:nvSpPr>
        <p:spPr>
          <a:xfrm>
            <a:off x="1816060" y="1019056"/>
            <a:ext cx="10998160" cy="379809"/>
          </a:xfrm>
          <a:prstGeom prst="rect">
            <a:avLst/>
          </a:prstGeom>
          <a:noFill/>
          <a:ln/>
        </p:spPr>
        <p:txBody>
          <a:bodyPr wrap="square" lIns="0" tIns="0" rIns="0" bIns="0" rtlCol="0" anchor="t"/>
          <a:lstStyle/>
          <a:p>
            <a:pPr algn="l" indent="0" marL="0">
              <a:lnSpc>
                <a:spcPts val="1450"/>
              </a:lnSpc>
              <a:buNone/>
            </a:pPr>
            <a:r>
              <a:rPr lang="en-US" sz="1050" dirty="0">
                <a:solidFill>
                  <a:srgbClr val="454240"/>
                </a:solidFill>
                <a:latin typeface="DM Sans" pitchFamily="34" charset="0"/>
                <a:ea typeface="DM Sans" pitchFamily="34" charset="-122"/>
                <a:cs typeface="DM Sans" pitchFamily="34" charset="-120"/>
              </a:rPr>
              <a:t>SQL identified 839 rows of discount users who still spent above average—examples include customers with purchases of 64, 73, 90 USD, and more. Top 5 products by average rating: Gloves (3.86), Sandals (3.84), Boots (3.82), Hat (3.80), Skirt (3.78).</a:t>
            </a:r>
            <a:endParaRPr lang="en-US" sz="1050" dirty="0"/>
          </a:p>
        </p:txBody>
      </p:sp>
      <p:pic>
        <p:nvPicPr>
          <p:cNvPr id="4" name="Image 0" descr="preencoded.png">    </p:cNvPr>
          <p:cNvPicPr>
            <a:picLocks noChangeAspect="1"/>
          </p:cNvPicPr>
          <p:nvPr/>
        </p:nvPicPr>
        <p:blipFill>
          <a:blip r:embed="rId1"/>
          <a:stretch>
            <a:fillRect/>
          </a:stretch>
        </p:blipFill>
        <p:spPr>
          <a:xfrm>
            <a:off x="1816060" y="1619369"/>
            <a:ext cx="5328880" cy="5328880"/>
          </a:xfrm>
          <a:prstGeom prst="rect">
            <a:avLst/>
          </a:prstGeom>
        </p:spPr>
      </p:pic>
      <p:sp>
        <p:nvSpPr>
          <p:cNvPr id="5" name="Text 2"/>
          <p:cNvSpPr/>
          <p:nvPr/>
        </p:nvSpPr>
        <p:spPr>
          <a:xfrm>
            <a:off x="1816060" y="7058501"/>
            <a:ext cx="1743313" cy="217884"/>
          </a:xfrm>
          <a:prstGeom prst="rect">
            <a:avLst/>
          </a:prstGeom>
          <a:noFill/>
          <a:ln/>
        </p:spPr>
        <p:txBody>
          <a:bodyPr wrap="none" lIns="0" tIns="0" rIns="0" bIns="0" rtlCol="0" anchor="t"/>
          <a:lstStyle/>
          <a:p>
            <a:pPr algn="l" indent="0" marL="0">
              <a:lnSpc>
                <a:spcPts val="1700"/>
              </a:lnSpc>
              <a:buNone/>
            </a:pPr>
            <a:r>
              <a:rPr lang="en-US" sz="1350" dirty="0">
                <a:solidFill>
                  <a:srgbClr val="5C4E3D"/>
                </a:solidFill>
                <a:latin typeface="Libre Baskerville" pitchFamily="34" charset="0"/>
                <a:ea typeface="Libre Baskerville" pitchFamily="34" charset="-122"/>
                <a:cs typeface="Libre Baskerville" pitchFamily="34" charset="-120"/>
              </a:rPr>
              <a:t>Discount &amp; Spend</a:t>
            </a:r>
            <a:endParaRPr lang="en-US" sz="1350" dirty="0"/>
          </a:p>
        </p:txBody>
      </p:sp>
      <p:sp>
        <p:nvSpPr>
          <p:cNvPr id="6" name="Text 3"/>
          <p:cNvSpPr/>
          <p:nvPr/>
        </p:nvSpPr>
        <p:spPr>
          <a:xfrm>
            <a:off x="1816060" y="7374374"/>
            <a:ext cx="5328880" cy="379809"/>
          </a:xfrm>
          <a:prstGeom prst="rect">
            <a:avLst/>
          </a:prstGeom>
          <a:noFill/>
          <a:ln/>
        </p:spPr>
        <p:txBody>
          <a:bodyPr wrap="square" lIns="0" tIns="0" rIns="0" bIns="0" rtlCol="0" anchor="t"/>
          <a:lstStyle/>
          <a:p>
            <a:pPr algn="l" indent="0" marL="0">
              <a:lnSpc>
                <a:spcPts val="1450"/>
              </a:lnSpc>
              <a:buNone/>
            </a:pPr>
            <a:r>
              <a:rPr lang="en-US" sz="1050" dirty="0">
                <a:solidFill>
                  <a:srgbClr val="454240"/>
                </a:solidFill>
                <a:latin typeface="DM Sans" pitchFamily="34" charset="0"/>
                <a:ea typeface="DM Sans" pitchFamily="34" charset="-122"/>
                <a:cs typeface="DM Sans" pitchFamily="34" charset="-120"/>
              </a:rPr>
              <a:t>Many customers use discounts yet maintain above-average purchase amounts—opportunity to tailor promotions.</a:t>
            </a:r>
            <a:endParaRPr lang="en-US" sz="1050" dirty="0"/>
          </a:p>
        </p:txBody>
      </p:sp>
      <p:pic>
        <p:nvPicPr>
          <p:cNvPr id="7" name="Image 1" descr="preencoded.png">    </p:cNvPr>
          <p:cNvPicPr>
            <a:picLocks noChangeAspect="1"/>
          </p:cNvPicPr>
          <p:nvPr/>
        </p:nvPicPr>
        <p:blipFill>
          <a:blip r:embed="rId2"/>
          <a:stretch>
            <a:fillRect/>
          </a:stretch>
        </p:blipFill>
        <p:spPr>
          <a:xfrm>
            <a:off x="7492841" y="1619369"/>
            <a:ext cx="5328880" cy="5328880"/>
          </a:xfrm>
          <a:prstGeom prst="rect">
            <a:avLst/>
          </a:prstGeom>
        </p:spPr>
      </p:pic>
      <p:sp>
        <p:nvSpPr>
          <p:cNvPr id="8" name="Text 4"/>
          <p:cNvSpPr/>
          <p:nvPr/>
        </p:nvSpPr>
        <p:spPr>
          <a:xfrm>
            <a:off x="7492841" y="7058501"/>
            <a:ext cx="1743313" cy="217884"/>
          </a:xfrm>
          <a:prstGeom prst="rect">
            <a:avLst/>
          </a:prstGeom>
          <a:noFill/>
          <a:ln/>
        </p:spPr>
        <p:txBody>
          <a:bodyPr wrap="none" lIns="0" tIns="0" rIns="0" bIns="0" rtlCol="0" anchor="t"/>
          <a:lstStyle/>
          <a:p>
            <a:pPr algn="l" indent="0" marL="0">
              <a:lnSpc>
                <a:spcPts val="1700"/>
              </a:lnSpc>
              <a:buNone/>
            </a:pPr>
            <a:r>
              <a:rPr lang="en-US" sz="1350" dirty="0">
                <a:solidFill>
                  <a:srgbClr val="5C4E3D"/>
                </a:solidFill>
                <a:latin typeface="Libre Baskerville" pitchFamily="34" charset="0"/>
                <a:ea typeface="Libre Baskerville" pitchFamily="34" charset="-122"/>
                <a:cs typeface="Libre Baskerville" pitchFamily="34" charset="-120"/>
              </a:rPr>
              <a:t>Top Rated Items</a:t>
            </a:r>
            <a:endParaRPr lang="en-US" sz="1350" dirty="0"/>
          </a:p>
        </p:txBody>
      </p:sp>
      <p:sp>
        <p:nvSpPr>
          <p:cNvPr id="9" name="Text 5"/>
          <p:cNvSpPr/>
          <p:nvPr/>
        </p:nvSpPr>
        <p:spPr>
          <a:xfrm>
            <a:off x="7492841" y="7374374"/>
            <a:ext cx="5328880" cy="379809"/>
          </a:xfrm>
          <a:prstGeom prst="rect">
            <a:avLst/>
          </a:prstGeom>
          <a:noFill/>
          <a:ln/>
        </p:spPr>
        <p:txBody>
          <a:bodyPr wrap="square" lIns="0" tIns="0" rIns="0" bIns="0" rtlCol="0" anchor="t"/>
          <a:lstStyle/>
          <a:p>
            <a:pPr algn="l" indent="0" marL="0">
              <a:lnSpc>
                <a:spcPts val="1450"/>
              </a:lnSpc>
              <a:buNone/>
            </a:pPr>
            <a:r>
              <a:rPr lang="en-US" sz="1050" dirty="0">
                <a:solidFill>
                  <a:srgbClr val="454240"/>
                </a:solidFill>
                <a:latin typeface="DM Sans" pitchFamily="34" charset="0"/>
                <a:ea typeface="DM Sans" pitchFamily="34" charset="-122"/>
                <a:cs typeface="DM Sans" pitchFamily="34" charset="-120"/>
              </a:rPr>
              <a:t>Highlight these in campaigns and merchandising to leverage social proof and lift conversions.</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6527" y="540782"/>
            <a:ext cx="10333196" cy="614482"/>
          </a:xfrm>
          <a:prstGeom prst="rect">
            <a:avLst/>
          </a:prstGeom>
          <a:noFill/>
          <a:ln/>
        </p:spPr>
        <p:txBody>
          <a:bodyPr wrap="none" lIns="0" tIns="0" rIns="0" bIns="0" rtlCol="0" anchor="t"/>
          <a:lstStyle/>
          <a:p>
            <a:pPr algn="l" indent="0" marL="0">
              <a:lnSpc>
                <a:spcPts val="4800"/>
              </a:lnSpc>
              <a:buNone/>
            </a:pPr>
            <a:r>
              <a:rPr lang="en-US" sz="3850" dirty="0">
                <a:solidFill>
                  <a:srgbClr val="5C4E3D"/>
                </a:solidFill>
                <a:latin typeface="Libre Baskerville" pitchFamily="34" charset="0"/>
                <a:ea typeface="Libre Baskerville" pitchFamily="34" charset="-122"/>
                <a:cs typeface="Libre Baskerville" pitchFamily="34" charset="-120"/>
              </a:rPr>
              <a:t>Shipping, Subscriptions &amp; Repeat Buyers</a:t>
            </a:r>
            <a:endParaRPr lang="en-US" sz="3850" dirty="0"/>
          </a:p>
        </p:txBody>
      </p:sp>
      <p:sp>
        <p:nvSpPr>
          <p:cNvPr id="3" name="Text 1"/>
          <p:cNvSpPr/>
          <p:nvPr/>
        </p:nvSpPr>
        <p:spPr>
          <a:xfrm>
            <a:off x="786527" y="1544836"/>
            <a:ext cx="13057346" cy="939760"/>
          </a:xfrm>
          <a:prstGeom prst="rect">
            <a:avLst/>
          </a:prstGeom>
          <a:noFill/>
          <a:ln/>
        </p:spPr>
        <p:txBody>
          <a:bodyPr wrap="square" lIns="0" tIns="0" rIns="0" bIns="0" rtlCol="0" anchor="t"/>
          <a:lstStyle/>
          <a:p>
            <a:pPr algn="l" indent="0" marL="0">
              <a:lnSpc>
                <a:spcPts val="2450"/>
              </a:lnSpc>
              <a:buNone/>
            </a:pPr>
            <a:r>
              <a:rPr lang="en-US" sz="1500" dirty="0">
                <a:solidFill>
                  <a:srgbClr val="454240"/>
                </a:solidFill>
                <a:latin typeface="DM Sans" pitchFamily="34" charset="0"/>
                <a:ea typeface="DM Sans" pitchFamily="34" charset="-122"/>
                <a:cs typeface="DM Sans" pitchFamily="34" charset="-120"/>
              </a:rPr>
              <a:t>Average purchase amounts: Standard shipping = $58.46, Express = $60.48. Subscribers: 1,053 customers, avg spend $59.49, total revenue $62,645. Non-subscribers: 2,847 customers, avg spend $59.87, total revenue $170,436. Repeat buyers (&gt;5 purchases) are more often non-subscribers (2,518 No vs. 958 Yes).</a:t>
            </a:r>
            <a:endParaRPr lang="en-US" sz="1500" dirty="0"/>
          </a:p>
        </p:txBody>
      </p:sp>
      <p:pic>
        <p:nvPicPr>
          <p:cNvPr id="4" name="Image 0" descr="preencoded.png">    </p:cNvPr>
          <p:cNvPicPr>
            <a:picLocks noChangeAspect="1"/>
          </p:cNvPicPr>
          <p:nvPr/>
        </p:nvPicPr>
        <p:blipFill>
          <a:blip r:embed="rId1"/>
          <a:stretch>
            <a:fillRect/>
          </a:stretch>
        </p:blipFill>
        <p:spPr>
          <a:xfrm>
            <a:off x="2202418" y="2703790"/>
            <a:ext cx="10225445" cy="4140637"/>
          </a:xfrm>
          <a:prstGeom prst="rect">
            <a:avLst/>
          </a:prstGeom>
        </p:spPr>
      </p:pic>
      <p:sp>
        <p:nvSpPr>
          <p:cNvPr id="5" name="Text 2"/>
          <p:cNvSpPr/>
          <p:nvPr/>
        </p:nvSpPr>
        <p:spPr>
          <a:xfrm>
            <a:off x="2963230" y="4403662"/>
            <a:ext cx="2293340" cy="367228"/>
          </a:xfrm>
          <a:prstGeom prst="rect">
            <a:avLst/>
          </a:prstGeom>
          <a:noFill/>
          <a:ln/>
        </p:spPr>
        <p:txBody>
          <a:bodyPr wrap="none" lIns="0" tIns="0" rIns="0" bIns="0" rtlCol="0" anchor="t"/>
          <a:lstStyle/>
          <a:p>
            <a:pPr algn="ctr" indent="0" marL="0">
              <a:lnSpc>
                <a:spcPts val="2850"/>
              </a:lnSpc>
              <a:buNone/>
            </a:pPr>
            <a:r>
              <a:rPr lang="en-US" sz="2300" dirty="0">
                <a:solidFill>
                  <a:srgbClr val="5C4E3D"/>
                </a:solidFill>
                <a:latin typeface="Libre Baskerville" pitchFamily="34" charset="0"/>
                <a:ea typeface="Libre Baskerville" pitchFamily="34" charset="-122"/>
                <a:cs typeface="Libre Baskerville" pitchFamily="34" charset="-120"/>
              </a:rPr>
              <a:t>Standard</a:t>
            </a:r>
            <a:endParaRPr lang="en-US" sz="2300" dirty="0"/>
          </a:p>
        </p:txBody>
      </p:sp>
      <p:sp>
        <p:nvSpPr>
          <p:cNvPr id="6" name="Text 3"/>
          <p:cNvSpPr/>
          <p:nvPr/>
        </p:nvSpPr>
        <p:spPr>
          <a:xfrm>
            <a:off x="2963230" y="4875346"/>
            <a:ext cx="2293340" cy="292354"/>
          </a:xfrm>
          <a:prstGeom prst="rect">
            <a:avLst/>
          </a:prstGeom>
          <a:noFill/>
          <a:ln/>
        </p:spPr>
        <p:txBody>
          <a:bodyPr wrap="none" lIns="0" tIns="0" rIns="0" bIns="0" rtlCol="0" anchor="t"/>
          <a:lstStyle/>
          <a:p>
            <a:pPr algn="ctr" indent="0" marL="0">
              <a:lnSpc>
                <a:spcPts val="2300"/>
              </a:lnSpc>
              <a:buNone/>
            </a:pPr>
            <a:r>
              <a:rPr lang="en-US" sz="1850" dirty="0">
                <a:solidFill>
                  <a:srgbClr val="454240"/>
                </a:solidFill>
                <a:latin typeface="DM Sans" pitchFamily="34" charset="0"/>
                <a:ea typeface="DM Sans" pitchFamily="34" charset="-122"/>
                <a:cs typeface="DM Sans" pitchFamily="34" charset="-120"/>
              </a:rPr>
              <a:t>Avg purchase $58.46</a:t>
            </a:r>
            <a:endParaRPr lang="en-US" sz="1850" dirty="0"/>
          </a:p>
        </p:txBody>
      </p:sp>
      <p:sp>
        <p:nvSpPr>
          <p:cNvPr id="7" name="Text 4"/>
          <p:cNvSpPr/>
          <p:nvPr/>
        </p:nvSpPr>
        <p:spPr>
          <a:xfrm>
            <a:off x="6179537" y="4251058"/>
            <a:ext cx="2293340" cy="367228"/>
          </a:xfrm>
          <a:prstGeom prst="rect">
            <a:avLst/>
          </a:prstGeom>
          <a:noFill/>
          <a:ln/>
        </p:spPr>
        <p:txBody>
          <a:bodyPr wrap="none" lIns="0" tIns="0" rIns="0" bIns="0" rtlCol="0" anchor="t"/>
          <a:lstStyle/>
          <a:p>
            <a:pPr algn="ctr" indent="0" marL="0">
              <a:lnSpc>
                <a:spcPts val="2850"/>
              </a:lnSpc>
              <a:buNone/>
            </a:pPr>
            <a:r>
              <a:rPr lang="en-US" sz="2300" dirty="0">
                <a:solidFill>
                  <a:srgbClr val="5C4E3D"/>
                </a:solidFill>
                <a:latin typeface="Libre Baskerville" pitchFamily="34" charset="0"/>
                <a:ea typeface="Libre Baskerville" pitchFamily="34" charset="-122"/>
                <a:cs typeface="Libre Baskerville" pitchFamily="34" charset="-120"/>
              </a:rPr>
              <a:t>Both</a:t>
            </a:r>
            <a:endParaRPr lang="en-US" sz="2300" dirty="0"/>
          </a:p>
        </p:txBody>
      </p:sp>
      <p:sp>
        <p:nvSpPr>
          <p:cNvPr id="8" name="Text 5"/>
          <p:cNvSpPr/>
          <p:nvPr/>
        </p:nvSpPr>
        <p:spPr>
          <a:xfrm>
            <a:off x="6179537" y="4722742"/>
            <a:ext cx="2293340" cy="584708"/>
          </a:xfrm>
          <a:prstGeom prst="rect">
            <a:avLst/>
          </a:prstGeom>
          <a:noFill/>
          <a:ln/>
        </p:spPr>
        <p:txBody>
          <a:bodyPr wrap="square" lIns="0" tIns="0" rIns="0" bIns="0" rtlCol="0" anchor="t"/>
          <a:lstStyle/>
          <a:p>
            <a:pPr algn="ctr" indent="0" marL="0">
              <a:lnSpc>
                <a:spcPts val="2300"/>
              </a:lnSpc>
              <a:buNone/>
            </a:pPr>
            <a:r>
              <a:rPr lang="en-US" sz="1850" dirty="0">
                <a:solidFill>
                  <a:srgbClr val="454240"/>
                </a:solidFill>
                <a:latin typeface="DM Sans" pitchFamily="34" charset="0"/>
                <a:ea typeface="DM Sans" pitchFamily="34" charset="-122"/>
                <a:cs typeface="DM Sans" pitchFamily="34" charset="-120"/>
              </a:rPr>
              <a:t>Shared shoppers &amp; habits</a:t>
            </a:r>
            <a:endParaRPr lang="en-US" sz="1850" dirty="0"/>
          </a:p>
        </p:txBody>
      </p:sp>
      <p:sp>
        <p:nvSpPr>
          <p:cNvPr id="9" name="Text 6"/>
          <p:cNvSpPr/>
          <p:nvPr/>
        </p:nvSpPr>
        <p:spPr>
          <a:xfrm>
            <a:off x="9400332" y="4244530"/>
            <a:ext cx="2293340" cy="367228"/>
          </a:xfrm>
          <a:prstGeom prst="rect">
            <a:avLst/>
          </a:prstGeom>
          <a:noFill/>
          <a:ln/>
        </p:spPr>
        <p:txBody>
          <a:bodyPr wrap="none" lIns="0" tIns="0" rIns="0" bIns="0" rtlCol="0" anchor="t"/>
          <a:lstStyle/>
          <a:p>
            <a:pPr algn="ctr" indent="0" marL="0">
              <a:lnSpc>
                <a:spcPts val="2850"/>
              </a:lnSpc>
              <a:buNone/>
            </a:pPr>
            <a:r>
              <a:rPr lang="en-US" sz="2300" dirty="0">
                <a:solidFill>
                  <a:srgbClr val="5C4E3D"/>
                </a:solidFill>
                <a:latin typeface="Libre Baskerville" pitchFamily="34" charset="0"/>
                <a:ea typeface="Libre Baskerville" pitchFamily="34" charset="-122"/>
                <a:cs typeface="Libre Baskerville" pitchFamily="34" charset="-120"/>
              </a:rPr>
              <a:t>Express</a:t>
            </a:r>
            <a:endParaRPr lang="en-US" sz="2300" dirty="0"/>
          </a:p>
        </p:txBody>
      </p:sp>
      <p:sp>
        <p:nvSpPr>
          <p:cNvPr id="10" name="Text 7"/>
          <p:cNvSpPr/>
          <p:nvPr/>
        </p:nvSpPr>
        <p:spPr>
          <a:xfrm>
            <a:off x="9400332" y="4716214"/>
            <a:ext cx="2293340" cy="584709"/>
          </a:xfrm>
          <a:prstGeom prst="rect">
            <a:avLst/>
          </a:prstGeom>
          <a:noFill/>
          <a:ln/>
        </p:spPr>
        <p:txBody>
          <a:bodyPr wrap="square" lIns="0" tIns="0" rIns="0" bIns="0" rtlCol="0" anchor="t"/>
          <a:lstStyle/>
          <a:p>
            <a:pPr algn="ctr" indent="0" marL="0">
              <a:lnSpc>
                <a:spcPts val="2300"/>
              </a:lnSpc>
              <a:buNone/>
            </a:pPr>
            <a:r>
              <a:rPr lang="en-US" sz="1850" dirty="0">
                <a:solidFill>
                  <a:srgbClr val="454240"/>
                </a:solidFill>
                <a:latin typeface="DM Sans" pitchFamily="34" charset="0"/>
                <a:ea typeface="DM Sans" pitchFamily="34" charset="-122"/>
                <a:cs typeface="DM Sans" pitchFamily="34" charset="-120"/>
              </a:rPr>
              <a:t>Avg purchase $60.48</a:t>
            </a:r>
            <a:endParaRPr lang="en-US" sz="1850" dirty="0"/>
          </a:p>
        </p:txBody>
      </p:sp>
      <p:sp>
        <p:nvSpPr>
          <p:cNvPr id="11" name="Text 8"/>
          <p:cNvSpPr/>
          <p:nvPr/>
        </p:nvSpPr>
        <p:spPr>
          <a:xfrm>
            <a:off x="786527" y="7063621"/>
            <a:ext cx="13057346" cy="626507"/>
          </a:xfrm>
          <a:prstGeom prst="rect">
            <a:avLst/>
          </a:prstGeom>
          <a:noFill/>
          <a:ln/>
        </p:spPr>
        <p:txBody>
          <a:bodyPr wrap="square" lIns="0" tIns="0" rIns="0" bIns="0" rtlCol="0" anchor="t"/>
          <a:lstStyle/>
          <a:p>
            <a:pPr algn="l" indent="0" marL="0">
              <a:lnSpc>
                <a:spcPts val="2450"/>
              </a:lnSpc>
              <a:buNone/>
            </a:pPr>
            <a:r>
              <a:rPr lang="en-US" sz="1500" dirty="0">
                <a:solidFill>
                  <a:srgbClr val="454240"/>
                </a:solidFill>
                <a:latin typeface="DM Sans" pitchFamily="34" charset="0"/>
                <a:ea typeface="DM Sans" pitchFamily="34" charset="-122"/>
                <a:cs typeface="DM Sans" pitchFamily="34" charset="-120"/>
              </a:rPr>
              <a:t>The small difference in spend by shipping type suggests express-shipping users marginally spend more—consider targeted offers for higher-margin shipping tiers.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80480"/>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Customer Segmentation &amp; Top Products by Category</a:t>
            </a:r>
            <a:endParaRPr lang="en-US" sz="3900" dirty="0"/>
          </a:p>
        </p:txBody>
      </p:sp>
      <p:sp>
        <p:nvSpPr>
          <p:cNvPr id="3" name="Text 1"/>
          <p:cNvSpPr/>
          <p:nvPr/>
        </p:nvSpPr>
        <p:spPr>
          <a:xfrm>
            <a:off x="793790" y="2617470"/>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Segmentation: Loyal = 3,116 customers, Returning = 701, New = 83. Top products per category include Jewelry, Sunglasses, Belt (Accessories); Blouse, Pants, Shirt (Clothing); Sandals, Shoes, Sneakers (Footwear); Jacket, Coat (Outerwear). Use product-level momentum to inform assortment and inventory decisions.</a:t>
            </a:r>
            <a:endParaRPr lang="en-US" sz="1550" dirty="0"/>
          </a:p>
        </p:txBody>
      </p:sp>
      <p:pic>
        <p:nvPicPr>
          <p:cNvPr id="4" name="Image 0" descr="preencoded.png">    </p:cNvPr>
          <p:cNvPicPr>
            <a:picLocks noChangeAspect="1"/>
          </p:cNvPicPr>
          <p:nvPr/>
        </p:nvPicPr>
        <p:blipFill>
          <a:blip r:embed="rId1"/>
          <a:stretch>
            <a:fillRect/>
          </a:stretch>
        </p:blipFill>
        <p:spPr>
          <a:xfrm>
            <a:off x="801410" y="3922038"/>
            <a:ext cx="3137773" cy="3137773"/>
          </a:xfrm>
          <a:prstGeom prst="rect">
            <a:avLst/>
          </a:prstGeom>
        </p:spPr>
      </p:pic>
      <p:pic>
        <p:nvPicPr>
          <p:cNvPr id="5" name="Image 1" descr="preencoded.png">    </p:cNvPr>
          <p:cNvPicPr>
            <a:picLocks noChangeAspect="1"/>
          </p:cNvPicPr>
          <p:nvPr/>
        </p:nvPicPr>
        <p:blipFill>
          <a:blip r:embed="rId2"/>
          <a:stretch>
            <a:fillRect/>
          </a:stretch>
        </p:blipFill>
        <p:spPr>
          <a:xfrm>
            <a:off x="4097893" y="3922038"/>
            <a:ext cx="3137892" cy="3137892"/>
          </a:xfrm>
          <a:prstGeom prst="rect">
            <a:avLst/>
          </a:prstGeom>
        </p:spPr>
      </p:pic>
      <p:pic>
        <p:nvPicPr>
          <p:cNvPr id="6" name="Image 2" descr="preencoded.png">    </p:cNvPr>
          <p:cNvPicPr>
            <a:picLocks noChangeAspect="1"/>
          </p:cNvPicPr>
          <p:nvPr/>
        </p:nvPicPr>
        <p:blipFill>
          <a:blip r:embed="rId3"/>
          <a:stretch>
            <a:fillRect/>
          </a:stretch>
        </p:blipFill>
        <p:spPr>
          <a:xfrm>
            <a:off x="7394496" y="3922038"/>
            <a:ext cx="3137892" cy="3137892"/>
          </a:xfrm>
          <a:prstGeom prst="rect">
            <a:avLst/>
          </a:prstGeom>
        </p:spPr>
      </p:pic>
      <p:pic>
        <p:nvPicPr>
          <p:cNvPr id="7" name="Image 3" descr="preencoded.png">    </p:cNvPr>
          <p:cNvPicPr>
            <a:picLocks noChangeAspect="1"/>
          </p:cNvPicPr>
          <p:nvPr/>
        </p:nvPicPr>
        <p:blipFill>
          <a:blip r:embed="rId4"/>
          <a:stretch>
            <a:fillRect/>
          </a:stretch>
        </p:blipFill>
        <p:spPr>
          <a:xfrm>
            <a:off x="10691098" y="3922038"/>
            <a:ext cx="3137892" cy="31378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656880" y="1060966"/>
            <a:ext cx="5689044" cy="369213"/>
          </a:xfrm>
          <a:prstGeom prst="rect">
            <a:avLst/>
          </a:prstGeom>
          <a:noFill/>
          <a:ln/>
        </p:spPr>
        <p:txBody>
          <a:bodyPr wrap="none" lIns="0" tIns="0" rIns="0" bIns="0" rtlCol="0" anchor="t"/>
          <a:lstStyle/>
          <a:p>
            <a:pPr algn="l" indent="0" marL="0">
              <a:lnSpc>
                <a:spcPts val="2900"/>
              </a:lnSpc>
              <a:buNone/>
            </a:pPr>
            <a:r>
              <a:rPr lang="en-US" sz="2300" dirty="0">
                <a:solidFill>
                  <a:srgbClr val="5C4E3D"/>
                </a:solidFill>
                <a:latin typeface="Libre Baskerville" pitchFamily="34" charset="0"/>
                <a:ea typeface="Libre Baskerville" pitchFamily="34" charset="-122"/>
                <a:cs typeface="Libre Baskerville" pitchFamily="34" charset="-120"/>
              </a:rPr>
              <a:t>Revenue by Age Group &amp; Key Metrics</a:t>
            </a:r>
            <a:endParaRPr lang="en-US" sz="2300" dirty="0"/>
          </a:p>
        </p:txBody>
      </p:sp>
      <p:sp>
        <p:nvSpPr>
          <p:cNvPr id="3" name="Text 1"/>
          <p:cNvSpPr/>
          <p:nvPr/>
        </p:nvSpPr>
        <p:spPr>
          <a:xfrm>
            <a:off x="2656880" y="1570792"/>
            <a:ext cx="9316522" cy="301466"/>
          </a:xfrm>
          <a:prstGeom prst="rect">
            <a:avLst/>
          </a:prstGeom>
          <a:noFill/>
          <a:ln/>
        </p:spPr>
        <p:txBody>
          <a:bodyPr wrap="square" lIns="0" tIns="0" rIns="0" bIns="0" rtlCol="0" anchor="t"/>
          <a:lstStyle/>
          <a:p>
            <a:pPr algn="l" indent="0" marL="0">
              <a:lnSpc>
                <a:spcPts val="1150"/>
              </a:lnSpc>
              <a:buNone/>
            </a:pPr>
            <a:r>
              <a:rPr lang="en-US" sz="900" dirty="0">
                <a:solidFill>
                  <a:srgbClr val="454240"/>
                </a:solidFill>
                <a:latin typeface="DM Sans" pitchFamily="34" charset="0"/>
                <a:ea typeface="DM Sans" pitchFamily="34" charset="-122"/>
                <a:cs typeface="DM Sans" pitchFamily="34" charset="-120"/>
              </a:rPr>
              <a:t>Revenue contribution by age group: Young Adult $62,143; Middle-aged $59,197; Adult $55,978; Senior $55,763. Key dataset metrics: 3,900 customers, average review rating 3.75, average purchase amount $59.76. These groups are high-value targets for focused marketing and personalized experiences.</a:t>
            </a:r>
            <a:endParaRPr lang="en-US" sz="900" dirty="0"/>
          </a:p>
        </p:txBody>
      </p:sp>
      <p:pic>
        <p:nvPicPr>
          <p:cNvPr id="4" name="Image 0" descr="preencoded.png">    </p:cNvPr>
          <p:cNvPicPr>
            <a:picLocks noChangeAspect="1"/>
          </p:cNvPicPr>
          <p:nvPr/>
        </p:nvPicPr>
        <p:blipFill>
          <a:blip r:embed="rId1"/>
          <a:stretch>
            <a:fillRect/>
          </a:stretch>
        </p:blipFill>
        <p:spPr>
          <a:xfrm>
            <a:off x="2656880" y="2073937"/>
            <a:ext cx="9319260" cy="51010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2026-02-26T11:17:02Z</dcterms:created>
  <dcterms:modified xsi:type="dcterms:W3CDTF">2026-02-26T11:17:02Z</dcterms:modified>
</cp:coreProperties>
</file>